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9" d="100"/>
          <a:sy n="89" d="100"/>
        </p:scale>
        <p:origin x="4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8EAC45-4604-4C7C-AE5B-432548E12C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A93077B-AB75-45B9-A4E7-FA25F81865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FAF6AFB-F307-4083-8180-4B6E95A52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5CC05-BB34-40DD-8FFB-956F3FAC7A51}" type="datetimeFigureOut">
              <a:rPr lang="fr-FR" smtClean="0"/>
              <a:t>30/05/2025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C5330B8-F2FE-47AC-87EB-CD181635E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06F8B43-7043-4AA3-A22F-B8645B750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71E39-0BF7-4A9C-9D72-E2012088F7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2979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4AA45A-0FC0-4277-A371-D86ED6A72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EF1C4D4-F22D-47CB-A7AF-77F3889464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F32B2B8-EF14-4C29-81C0-83B5B3B4F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5CC05-BB34-40DD-8FFB-956F3FAC7A51}" type="datetimeFigureOut">
              <a:rPr lang="fr-FR" smtClean="0"/>
              <a:t>30/05/2025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514CA80-055A-4F58-8889-DAB89A949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AC776D3-3B04-47D1-B8F4-127696744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71E39-0BF7-4A9C-9D72-E2012088F7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5927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E5B2B07-9FF2-4FA8-823F-8F28CA51A1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A5519E0-F8D3-4F2A-A8B3-19A618920F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796E956-BBFD-4C53-8D5A-8C37B75F9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5CC05-BB34-40DD-8FFB-956F3FAC7A51}" type="datetimeFigureOut">
              <a:rPr lang="fr-FR" smtClean="0"/>
              <a:t>30/05/2025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C99F2A6-288F-42D2-8084-D4E0A638F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3CD3D45-FF55-4DB1-A2A4-39DD39FC1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71E39-0BF7-4A9C-9D72-E2012088F7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4013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627FC9-DE39-43A6-AACE-7D0D0A7AB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83D7B3-A094-478F-8D23-62C3B74CF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72937FA-2635-4BFC-B9A5-2814AD8C3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5CC05-BB34-40DD-8FFB-956F3FAC7A51}" type="datetimeFigureOut">
              <a:rPr lang="fr-FR" smtClean="0"/>
              <a:t>30/05/2025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C65ECD9-8349-41DD-A712-AB32A706F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E2B9836-FA15-4267-8DD0-3A3D4B012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71E39-0BF7-4A9C-9D72-E2012088F7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418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DC4EAE-9368-46AB-84A1-1AD57BEF4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3F1A03A-B04D-49C5-993E-9FC645608F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CDD1DB3-A396-4224-BB3E-8174F2545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5CC05-BB34-40DD-8FFB-956F3FAC7A51}" type="datetimeFigureOut">
              <a:rPr lang="fr-FR" smtClean="0"/>
              <a:t>30/05/2025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6D6480-30C9-4A26-8887-7FDBB742B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80BB83E-9337-4B5F-9B52-6A095EE5E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71E39-0BF7-4A9C-9D72-E2012088F7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6183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BE8C75-CD68-4A6C-A4E1-8C4E70FCA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D0716F2-F98D-4A6D-B876-DEFB7FA775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A5D79D8-652C-453C-97EC-5F1E85BBFD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77BBF9E-6927-464D-9BFA-344B5FFD9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5CC05-BB34-40DD-8FFB-956F3FAC7A51}" type="datetimeFigureOut">
              <a:rPr lang="fr-FR" smtClean="0"/>
              <a:t>30/05/2025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D4B37B2-04FC-4915-8A2B-6A97FB0C3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8E58685-4F9B-473E-9C93-51F298179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71E39-0BF7-4A9C-9D72-E2012088F7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5307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9555D5-9333-4030-9F6C-CF64B6DED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E91806C-34FA-4152-BF13-3675E21E7B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97A6047-EDD3-4595-A51D-77561EEA8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12AB514-DF34-4389-9EE6-25796D3256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294E2EB-3894-4E9A-9B39-46F70BBDC6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18BB63C-466C-4247-9FA9-A585E4CD6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5CC05-BB34-40DD-8FFB-956F3FAC7A51}" type="datetimeFigureOut">
              <a:rPr lang="fr-FR" smtClean="0"/>
              <a:t>30/05/2025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1EAA8F4-D8E7-4F0B-85C5-CAE269FF6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107A6F4-F9D5-42C4-8A26-73CFD5429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71E39-0BF7-4A9C-9D72-E2012088F7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9511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24AF04-104D-49F4-A33E-E8C9E31E6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A0652D9-0E75-4756-9CBF-E69856BD1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5CC05-BB34-40DD-8FFB-956F3FAC7A51}" type="datetimeFigureOut">
              <a:rPr lang="fr-FR" smtClean="0"/>
              <a:t>30/05/2025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EFA4D4B-209D-48E0-A111-A362B5AB6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1CD3953-9C06-4ED7-BDF7-7153B229D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71E39-0BF7-4A9C-9D72-E2012088F7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8623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8EB3961-D913-4221-90D1-EB604C8AB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5CC05-BB34-40DD-8FFB-956F3FAC7A51}" type="datetimeFigureOut">
              <a:rPr lang="fr-FR" smtClean="0"/>
              <a:t>30/05/2025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D01EAF6-BADF-498B-85EF-1A80447BA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B56EF69-B70E-41B5-8685-A6C7E2C27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71E39-0BF7-4A9C-9D72-E2012088F7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7436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58A182-3A41-4FF1-B27C-48A50891E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01900D6-D762-46E3-9696-E1C9DBEFAC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161FD19-5597-4E29-858A-7035BEFA48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852B4F8-29C4-4F40-B32F-E7ADE2618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5CC05-BB34-40DD-8FFB-956F3FAC7A51}" type="datetimeFigureOut">
              <a:rPr lang="fr-FR" smtClean="0"/>
              <a:t>30/05/2025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ED1EBDE-C90A-496D-8A6D-7A59867A5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9C8B51-988C-45DB-BB74-4C4AB93FF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71E39-0BF7-4A9C-9D72-E2012088F7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3912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B51950-1ED5-49CC-9ED5-BC5EE7241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2B312E6-AD16-48B5-A496-25719BBE9C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0F24252-DFBE-46BB-8482-8E6244723E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C75F4F9-993B-4EC0-99E8-D0D8236B4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5CC05-BB34-40DD-8FFB-956F3FAC7A51}" type="datetimeFigureOut">
              <a:rPr lang="fr-FR" smtClean="0"/>
              <a:t>30/05/2025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6DFD404-4520-4F6A-95F8-E62E0D2B5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63718D5-31FD-4C99-99F9-96DF95F08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71E39-0BF7-4A9C-9D72-E2012088F7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1190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903987E-152F-48EE-963A-08F443799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D462219-7D94-4A92-AE49-BFE96F994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1E1CFB1-5029-4F20-8C0F-1ADF96F01C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5CC05-BB34-40DD-8FFB-956F3FAC7A51}" type="datetimeFigureOut">
              <a:rPr lang="fr-FR" smtClean="0"/>
              <a:t>30/05/2025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E2C92F0-3924-4643-8148-8410F309C3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4DEC7E-3848-45C9-9FA9-73577B93ED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71E39-0BF7-4A9C-9D72-E2012088F7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1824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DB1CE0BD-ED0B-4623-9B7D-1DCF61992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34384" cy="312607"/>
          </a:xfrm>
        </p:spPr>
        <p:txBody>
          <a:bodyPr>
            <a:normAutofit fontScale="90000"/>
          </a:bodyPr>
          <a:lstStyle/>
          <a:p>
            <a:r>
              <a:rPr lang="fr-FR" dirty="0"/>
              <a:t>.</a:t>
            </a: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F07DCDE6-E717-4B52-988B-4A6DDC022B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063572"/>
              </p:ext>
            </p:extLst>
          </p:nvPr>
        </p:nvGraphicFramePr>
        <p:xfrm>
          <a:off x="1820434" y="112463"/>
          <a:ext cx="10034494" cy="30968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9274">
                  <a:extLst>
                    <a:ext uri="{9D8B030D-6E8A-4147-A177-3AD203B41FA5}">
                      <a16:colId xmlns:a16="http://schemas.microsoft.com/office/drawing/2014/main" val="2750471833"/>
                    </a:ext>
                  </a:extLst>
                </a:gridCol>
                <a:gridCol w="1679274">
                  <a:extLst>
                    <a:ext uri="{9D8B030D-6E8A-4147-A177-3AD203B41FA5}">
                      <a16:colId xmlns:a16="http://schemas.microsoft.com/office/drawing/2014/main" val="4289625922"/>
                    </a:ext>
                  </a:extLst>
                </a:gridCol>
                <a:gridCol w="1679274">
                  <a:extLst>
                    <a:ext uri="{9D8B030D-6E8A-4147-A177-3AD203B41FA5}">
                      <a16:colId xmlns:a16="http://schemas.microsoft.com/office/drawing/2014/main" val="1318158399"/>
                    </a:ext>
                  </a:extLst>
                </a:gridCol>
                <a:gridCol w="1679274">
                  <a:extLst>
                    <a:ext uri="{9D8B030D-6E8A-4147-A177-3AD203B41FA5}">
                      <a16:colId xmlns:a16="http://schemas.microsoft.com/office/drawing/2014/main" val="672364273"/>
                    </a:ext>
                  </a:extLst>
                </a:gridCol>
                <a:gridCol w="1679986">
                  <a:extLst>
                    <a:ext uri="{9D8B030D-6E8A-4147-A177-3AD203B41FA5}">
                      <a16:colId xmlns:a16="http://schemas.microsoft.com/office/drawing/2014/main" val="2786356222"/>
                    </a:ext>
                  </a:extLst>
                </a:gridCol>
                <a:gridCol w="1637412">
                  <a:extLst>
                    <a:ext uri="{9D8B030D-6E8A-4147-A177-3AD203B41FA5}">
                      <a16:colId xmlns:a16="http://schemas.microsoft.com/office/drawing/2014/main" val="4125145981"/>
                    </a:ext>
                  </a:extLst>
                </a:gridCol>
              </a:tblGrid>
              <a:tr h="1444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LUNDI 7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MARDI 8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MERCREDI 9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JEUDI 10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VENDREDI 11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41377830"/>
                  </a:ext>
                </a:extLst>
              </a:tr>
              <a:tr h="11835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MATIN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fr-FR" sz="1000">
                          <a:effectLst/>
                        </a:rPr>
                        <a:t>Présentation du thème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fr-FR" sz="1000">
                          <a:effectLst/>
                        </a:rPr>
                        <a:t>Décoration de la salle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000">
                          <a:effectLst/>
                        </a:rPr>
                        <a:t>Jeux de présentation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Activités diverses réalisées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par l’équipe d’animation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Grand jeu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Au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Stade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 Répétons avant que le ciel ne nous tombe sur la tête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(Répétition pour le spectacle)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Sortie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Amiens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31868641"/>
                  </a:ext>
                </a:extLst>
              </a:tr>
              <a:tr h="183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REPAS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REPAS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Pique-nique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REPAS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Pique-nique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24855813"/>
                  </a:ext>
                </a:extLst>
              </a:tr>
              <a:tr h="11835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APRES -MIDI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L’attaque des légionnaires de Jules César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(BATTLE)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« Eau » secours les romains nous attaquent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(Jeux d’eau suivant la météo)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Les 12 travaux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D’Astérix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Mets-toi dans la peau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D’Astérix et Obélix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PARC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ST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PIERRE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3221959"/>
                  </a:ext>
                </a:extLst>
              </a:tr>
            </a:tbl>
          </a:graphicData>
        </a:graphic>
      </p:graphicFrame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C8CCBAA2-7C4D-454C-BB13-5DCEF0F2A7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705568"/>
              </p:ext>
            </p:extLst>
          </p:nvPr>
        </p:nvGraphicFramePr>
        <p:xfrm>
          <a:off x="1820433" y="3541148"/>
          <a:ext cx="10034494" cy="32044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60704">
                  <a:extLst>
                    <a:ext uri="{9D8B030D-6E8A-4147-A177-3AD203B41FA5}">
                      <a16:colId xmlns:a16="http://schemas.microsoft.com/office/drawing/2014/main" val="3467288414"/>
                    </a:ext>
                  </a:extLst>
                </a:gridCol>
                <a:gridCol w="1672894">
                  <a:extLst>
                    <a:ext uri="{9D8B030D-6E8A-4147-A177-3AD203B41FA5}">
                      <a16:colId xmlns:a16="http://schemas.microsoft.com/office/drawing/2014/main" val="2646843982"/>
                    </a:ext>
                  </a:extLst>
                </a:gridCol>
                <a:gridCol w="1675761">
                  <a:extLst>
                    <a:ext uri="{9D8B030D-6E8A-4147-A177-3AD203B41FA5}">
                      <a16:colId xmlns:a16="http://schemas.microsoft.com/office/drawing/2014/main" val="132422312"/>
                    </a:ext>
                  </a:extLst>
                </a:gridCol>
                <a:gridCol w="1667157">
                  <a:extLst>
                    <a:ext uri="{9D8B030D-6E8A-4147-A177-3AD203B41FA5}">
                      <a16:colId xmlns:a16="http://schemas.microsoft.com/office/drawing/2014/main" val="868932437"/>
                    </a:ext>
                  </a:extLst>
                </a:gridCol>
                <a:gridCol w="1670743">
                  <a:extLst>
                    <a:ext uri="{9D8B030D-6E8A-4147-A177-3AD203B41FA5}">
                      <a16:colId xmlns:a16="http://schemas.microsoft.com/office/drawing/2014/main" val="356367009"/>
                    </a:ext>
                  </a:extLst>
                </a:gridCol>
                <a:gridCol w="1687235">
                  <a:extLst>
                    <a:ext uri="{9D8B030D-6E8A-4147-A177-3AD203B41FA5}">
                      <a16:colId xmlns:a16="http://schemas.microsoft.com/office/drawing/2014/main" val="4001358707"/>
                    </a:ext>
                  </a:extLst>
                </a:gridCol>
              </a:tblGrid>
              <a:tr h="1559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LUNDI 14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MARDI 15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MERCREDI 16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JEUDI 17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VENDREDI 18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15188482"/>
                  </a:ext>
                </a:extLst>
              </a:tr>
              <a:tr h="12778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MATIN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   FERIE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Activités diverses réalisées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par l’équipe d’animation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Grand jeu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Au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               Stade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Répétons avant que le ciel ne nous tombe sur la tête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(Répétition pour le spectacle)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SORTIE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AILLY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SUR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NOYE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80620508"/>
                  </a:ext>
                </a:extLst>
              </a:tr>
              <a:tr h="1984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REPAS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REPAS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Pique-nique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REPAS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Pique-nique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38333081"/>
                  </a:ext>
                </a:extLst>
              </a:tr>
              <a:tr h="15299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APRES -MIDI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   FERIE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Attention les romains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attaquent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ASTERIX ET OBELIX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AUX JEUX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OLYMPIQUES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« Eau » secours les romains nous attaquent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(Jeux d’eau suivant la météo)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        PARC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AVENTURE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ACCROBRANCHE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6818903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6949CAA9-8FE7-43C3-B65F-F8C0969EA1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2991" y="314661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GROUPE DES GRANDS 9/11 ANS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553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EBC06A-18CC-46F4-9517-516A0ACA7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216049" cy="258819"/>
          </a:xfrm>
        </p:spPr>
        <p:txBody>
          <a:bodyPr>
            <a:normAutofit fontScale="90000"/>
          </a:bodyPr>
          <a:lstStyle/>
          <a:p>
            <a:r>
              <a:rPr lang="fr-FR" dirty="0"/>
              <a:t>.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AA6E4605-0DFE-45E3-9E50-B4E6273B22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5499839"/>
              </p:ext>
            </p:extLst>
          </p:nvPr>
        </p:nvGraphicFramePr>
        <p:xfrm>
          <a:off x="2050936" y="-68670"/>
          <a:ext cx="9664140" cy="34976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5957">
                  <a:extLst>
                    <a:ext uri="{9D8B030D-6E8A-4147-A177-3AD203B41FA5}">
                      <a16:colId xmlns:a16="http://schemas.microsoft.com/office/drawing/2014/main" val="1642954768"/>
                    </a:ext>
                  </a:extLst>
                </a:gridCol>
                <a:gridCol w="1625653">
                  <a:extLst>
                    <a:ext uri="{9D8B030D-6E8A-4147-A177-3AD203B41FA5}">
                      <a16:colId xmlns:a16="http://schemas.microsoft.com/office/drawing/2014/main" val="1612718723"/>
                    </a:ext>
                  </a:extLst>
                </a:gridCol>
                <a:gridCol w="1605626">
                  <a:extLst>
                    <a:ext uri="{9D8B030D-6E8A-4147-A177-3AD203B41FA5}">
                      <a16:colId xmlns:a16="http://schemas.microsoft.com/office/drawing/2014/main" val="2619887715"/>
                    </a:ext>
                  </a:extLst>
                </a:gridCol>
                <a:gridCol w="1609769">
                  <a:extLst>
                    <a:ext uri="{9D8B030D-6E8A-4147-A177-3AD203B41FA5}">
                      <a16:colId xmlns:a16="http://schemas.microsoft.com/office/drawing/2014/main" val="534709408"/>
                    </a:ext>
                  </a:extLst>
                </a:gridCol>
                <a:gridCol w="1613222">
                  <a:extLst>
                    <a:ext uri="{9D8B030D-6E8A-4147-A177-3AD203B41FA5}">
                      <a16:colId xmlns:a16="http://schemas.microsoft.com/office/drawing/2014/main" val="2385207013"/>
                    </a:ext>
                  </a:extLst>
                </a:gridCol>
                <a:gridCol w="1613913">
                  <a:extLst>
                    <a:ext uri="{9D8B030D-6E8A-4147-A177-3AD203B41FA5}">
                      <a16:colId xmlns:a16="http://schemas.microsoft.com/office/drawing/2014/main" val="2774538900"/>
                    </a:ext>
                  </a:extLst>
                </a:gridCol>
              </a:tblGrid>
              <a:tr h="1509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LUNDI 21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MARDI 22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MERCREDI 23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JEUDI 24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VENDREDI 25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3853032"/>
                  </a:ext>
                </a:extLst>
              </a:tr>
              <a:tr h="15979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matin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         Départ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     Au camping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        En Vélo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Multisports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Activités diverses réalisées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par l’équipe d’animation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Répétons avant que le ciel ne nous tombe sur la tête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(Répétition pour le spectacle)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      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     Multisports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4754987"/>
                  </a:ext>
                </a:extLst>
              </a:tr>
              <a:tr h="1509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Pique-nique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                            REPAS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         FAIT            AU        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                CAMPING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       XXXXXXXXXXXX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78559974"/>
                  </a:ext>
                </a:extLst>
              </a:tr>
              <a:tr h="15979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Apres midi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     Camping 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Corbie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« Eau» secours les    romains nous attaquent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(Jeux d’eau suivant la météo)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Veillée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       PISCINE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Veillée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BOWLING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Veillée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Retour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Camping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7068095"/>
                  </a:ext>
                </a:extLst>
              </a:tr>
            </a:tbl>
          </a:graphicData>
        </a:graphic>
      </p:graphicFrame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E1A53E21-4B1A-4840-8AD4-152F58FD9B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207069"/>
              </p:ext>
            </p:extLst>
          </p:nvPr>
        </p:nvGraphicFramePr>
        <p:xfrm>
          <a:off x="2050938" y="3821440"/>
          <a:ext cx="9664138" cy="28267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6647">
                  <a:extLst>
                    <a:ext uri="{9D8B030D-6E8A-4147-A177-3AD203B41FA5}">
                      <a16:colId xmlns:a16="http://schemas.microsoft.com/office/drawing/2014/main" val="2332659833"/>
                    </a:ext>
                  </a:extLst>
                </a:gridCol>
                <a:gridCol w="1613222">
                  <a:extLst>
                    <a:ext uri="{9D8B030D-6E8A-4147-A177-3AD203B41FA5}">
                      <a16:colId xmlns:a16="http://schemas.microsoft.com/office/drawing/2014/main" val="1667171709"/>
                    </a:ext>
                  </a:extLst>
                </a:gridCol>
                <a:gridCol w="1610459">
                  <a:extLst>
                    <a:ext uri="{9D8B030D-6E8A-4147-A177-3AD203B41FA5}">
                      <a16:colId xmlns:a16="http://schemas.microsoft.com/office/drawing/2014/main" val="4172653415"/>
                    </a:ext>
                  </a:extLst>
                </a:gridCol>
                <a:gridCol w="1612531">
                  <a:extLst>
                    <a:ext uri="{9D8B030D-6E8A-4147-A177-3AD203B41FA5}">
                      <a16:colId xmlns:a16="http://schemas.microsoft.com/office/drawing/2014/main" val="3630092940"/>
                    </a:ext>
                  </a:extLst>
                </a:gridCol>
                <a:gridCol w="1617366">
                  <a:extLst>
                    <a:ext uri="{9D8B030D-6E8A-4147-A177-3AD203B41FA5}">
                      <a16:colId xmlns:a16="http://schemas.microsoft.com/office/drawing/2014/main" val="183505342"/>
                    </a:ext>
                  </a:extLst>
                </a:gridCol>
                <a:gridCol w="1613913">
                  <a:extLst>
                    <a:ext uri="{9D8B030D-6E8A-4147-A177-3AD203B41FA5}">
                      <a16:colId xmlns:a16="http://schemas.microsoft.com/office/drawing/2014/main" val="1708465206"/>
                    </a:ext>
                  </a:extLst>
                </a:gridCol>
              </a:tblGrid>
              <a:tr h="16096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LUNDI 28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MARDI 29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MERCREDI 30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JEUDI 31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VENDREDI 1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35217386"/>
                  </a:ext>
                </a:extLst>
              </a:tr>
              <a:tr h="139576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matin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Grand jeu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dans le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Village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Répétons avant que le ciel ne nous tombe sur la tête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(Répétition pour le spectacle)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VOYAGE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DE FIN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CENTRE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Activités diverses réalisées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par l’équipe d’animation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Préparation du banquet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Fin de centre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6835916"/>
                  </a:ext>
                </a:extLst>
              </a:tr>
              <a:tr h="16096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         Pique-nique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           Repas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Pique-nique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Repas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BARBECUE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889225"/>
                  </a:ext>
                </a:extLst>
              </a:tr>
              <a:tr h="110909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Apres midi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A la recherche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de la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« Serpe d’or »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« Eau » secours les romains nous attaquent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(Jeux d’eau suivant la météo)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PARC ST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PAUL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u="sng">
                          <a:effectLst/>
                        </a:rPr>
                        <a:t>Jeu</a:t>
                      </a:r>
                      <a:endParaRPr lang="fr-FR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BATAILLE DES CAMPS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     (Jeu de la citadelle)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GRAND JEU AVEC TOUS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LES ENFANTS DU CENTRE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19703446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A3FF78CE-69A0-46B8-8F45-BDE2C2410E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8811" y="334272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GROUPE DES GRANDS 9/11 ANS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39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D76F09-E96F-4872-8355-00395B15C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205292" cy="323364"/>
          </a:xfrm>
        </p:spPr>
        <p:txBody>
          <a:bodyPr>
            <a:normAutofit fontScale="90000"/>
          </a:bodyPr>
          <a:lstStyle/>
          <a:p>
            <a:r>
              <a:rPr lang="fr-FR" dirty="0"/>
              <a:t>.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6C662AB4-D6FE-48AF-A49A-04888CFDEE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8617614"/>
              </p:ext>
            </p:extLst>
          </p:nvPr>
        </p:nvGraphicFramePr>
        <p:xfrm>
          <a:off x="1828800" y="84027"/>
          <a:ext cx="9800214" cy="28717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33138">
                  <a:extLst>
                    <a:ext uri="{9D8B030D-6E8A-4147-A177-3AD203B41FA5}">
                      <a16:colId xmlns:a16="http://schemas.microsoft.com/office/drawing/2014/main" val="3293893849"/>
                    </a:ext>
                  </a:extLst>
                </a:gridCol>
                <a:gridCol w="1633138">
                  <a:extLst>
                    <a:ext uri="{9D8B030D-6E8A-4147-A177-3AD203B41FA5}">
                      <a16:colId xmlns:a16="http://schemas.microsoft.com/office/drawing/2014/main" val="1750155937"/>
                    </a:ext>
                  </a:extLst>
                </a:gridCol>
                <a:gridCol w="1633138">
                  <a:extLst>
                    <a:ext uri="{9D8B030D-6E8A-4147-A177-3AD203B41FA5}">
                      <a16:colId xmlns:a16="http://schemas.microsoft.com/office/drawing/2014/main" val="3760915353"/>
                    </a:ext>
                  </a:extLst>
                </a:gridCol>
                <a:gridCol w="1633138">
                  <a:extLst>
                    <a:ext uri="{9D8B030D-6E8A-4147-A177-3AD203B41FA5}">
                      <a16:colId xmlns:a16="http://schemas.microsoft.com/office/drawing/2014/main" val="3850003792"/>
                    </a:ext>
                  </a:extLst>
                </a:gridCol>
                <a:gridCol w="1633831">
                  <a:extLst>
                    <a:ext uri="{9D8B030D-6E8A-4147-A177-3AD203B41FA5}">
                      <a16:colId xmlns:a16="http://schemas.microsoft.com/office/drawing/2014/main" val="2219526437"/>
                    </a:ext>
                  </a:extLst>
                </a:gridCol>
                <a:gridCol w="1633831">
                  <a:extLst>
                    <a:ext uri="{9D8B030D-6E8A-4147-A177-3AD203B41FA5}">
                      <a16:colId xmlns:a16="http://schemas.microsoft.com/office/drawing/2014/main" val="388688194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LUNDI 7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MARDI 8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MERCREDI 9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JEUDI 10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VENDREDI 11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368491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MATIN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fr-FR" sz="900">
                          <a:effectLst/>
                        </a:rPr>
                        <a:t>Présentation du thème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fr-FR" sz="900">
                          <a:effectLst/>
                        </a:rPr>
                        <a:t>Décoration de la salle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900">
                          <a:effectLst/>
                        </a:rPr>
                        <a:t>Jeux de présentation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u="sng">
                          <a:effectLst/>
                        </a:rPr>
                        <a:t>GRAND JEU</a:t>
                      </a:r>
                      <a:endParaRPr lang="fr-FR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AU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STADE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Les 12 défis d’</a:t>
                      </a:r>
                      <a:r>
                        <a:rPr lang="fr-FR" sz="900" dirty="0" err="1">
                          <a:effectLst/>
                        </a:rPr>
                        <a:t>Assurancetourix</a:t>
                      </a:r>
                      <a:endParaRPr lang="fr-FR" sz="9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(Jeu de défis)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SORTIE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AMIENS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Répétons avant que le ciel ne nous tombe sur la tête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(Répétition pour le spectacle)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113710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REPAS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       PIQUE NIQUE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REPAS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       PIQUE NIQUE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           REPAS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06388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APRES -MIDI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</a:pPr>
                      <a:r>
                        <a:rPr lang="fr-FR" sz="900" u="sng">
                          <a:effectLst/>
                        </a:rPr>
                        <a:t>JEU</a:t>
                      </a:r>
                      <a:endParaRPr lang="fr-FR" sz="90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L’attaque des romains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Les 12 travaux d’Astérix et Obélix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Activités diverses réalisées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par l’équipe d’animation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PARC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ST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PIERRE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u="sng" dirty="0">
                          <a:effectLst/>
                        </a:rPr>
                        <a:t>JEU</a:t>
                      </a:r>
                      <a:endParaRPr lang="fr-FR" sz="9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LA CHASSE AUX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SANGLIERS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5646809"/>
                  </a:ext>
                </a:extLst>
              </a:tr>
            </a:tbl>
          </a:graphicData>
        </a:graphic>
      </p:graphicFrame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09262106-6FE7-44BE-9D9F-E2CB8F2417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3072617"/>
              </p:ext>
            </p:extLst>
          </p:nvPr>
        </p:nvGraphicFramePr>
        <p:xfrm>
          <a:off x="1828799" y="3288621"/>
          <a:ext cx="9800212" cy="29840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33138">
                  <a:extLst>
                    <a:ext uri="{9D8B030D-6E8A-4147-A177-3AD203B41FA5}">
                      <a16:colId xmlns:a16="http://schemas.microsoft.com/office/drawing/2014/main" val="1412610793"/>
                    </a:ext>
                  </a:extLst>
                </a:gridCol>
                <a:gridCol w="1633138">
                  <a:extLst>
                    <a:ext uri="{9D8B030D-6E8A-4147-A177-3AD203B41FA5}">
                      <a16:colId xmlns:a16="http://schemas.microsoft.com/office/drawing/2014/main" val="1275325426"/>
                    </a:ext>
                  </a:extLst>
                </a:gridCol>
                <a:gridCol w="1633138">
                  <a:extLst>
                    <a:ext uri="{9D8B030D-6E8A-4147-A177-3AD203B41FA5}">
                      <a16:colId xmlns:a16="http://schemas.microsoft.com/office/drawing/2014/main" val="408627168"/>
                    </a:ext>
                  </a:extLst>
                </a:gridCol>
                <a:gridCol w="1633138">
                  <a:extLst>
                    <a:ext uri="{9D8B030D-6E8A-4147-A177-3AD203B41FA5}">
                      <a16:colId xmlns:a16="http://schemas.microsoft.com/office/drawing/2014/main" val="242446715"/>
                    </a:ext>
                  </a:extLst>
                </a:gridCol>
                <a:gridCol w="1633830">
                  <a:extLst>
                    <a:ext uri="{9D8B030D-6E8A-4147-A177-3AD203B41FA5}">
                      <a16:colId xmlns:a16="http://schemas.microsoft.com/office/drawing/2014/main" val="2399476701"/>
                    </a:ext>
                  </a:extLst>
                </a:gridCol>
                <a:gridCol w="1633830">
                  <a:extLst>
                    <a:ext uri="{9D8B030D-6E8A-4147-A177-3AD203B41FA5}">
                      <a16:colId xmlns:a16="http://schemas.microsoft.com/office/drawing/2014/main" val="3916845855"/>
                    </a:ext>
                  </a:extLst>
                </a:gridCol>
              </a:tblGrid>
              <a:tr h="1724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58" marR="651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LUNDI 14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58" marR="651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MARDI 15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58" marR="651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MERCREDI 16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58" marR="651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JEUDI 17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58" marR="651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VENDREDI 18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58" marR="65158" marT="0" marB="0"/>
                </a:tc>
                <a:extLst>
                  <a:ext uri="{0D108BD9-81ED-4DB2-BD59-A6C34878D82A}">
                    <a16:rowId xmlns:a16="http://schemas.microsoft.com/office/drawing/2014/main" val="4013288441"/>
                  </a:ext>
                </a:extLst>
              </a:tr>
              <a:tr h="15213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MATIN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</a:txBody>
                  <a:tcPr marL="65158" marR="651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   FERIE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58" marR="651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DEPART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Camping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Corbie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58" marR="651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Répétons avant que le ciel ne nous tombe sur la tête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(Répétition pour le spectacle)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58" marR="651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        Activité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Multisports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58" marR="651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Activités diverses réalisées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par l’équipe d’animation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58" marR="65158" marT="0" marB="0"/>
                </a:tc>
                <a:extLst>
                  <a:ext uri="{0D108BD9-81ED-4DB2-BD59-A6C34878D82A}">
                    <a16:rowId xmlns:a16="http://schemas.microsoft.com/office/drawing/2014/main" val="2759401049"/>
                  </a:ext>
                </a:extLst>
              </a:tr>
              <a:tr h="1881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58" marR="651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58" marR="651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PIQUE NIQUE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58" marR="651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                            REPAS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58" marR="651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      FAIT        AU        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58" marR="651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CAMPING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58" marR="65158" marT="0" marB="0"/>
                </a:tc>
                <a:extLst>
                  <a:ext uri="{0D108BD9-81ED-4DB2-BD59-A6C34878D82A}">
                    <a16:rowId xmlns:a16="http://schemas.microsoft.com/office/drawing/2014/main" val="1300828328"/>
                  </a:ext>
                </a:extLst>
              </a:tr>
              <a:tr h="11021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APRES -MIDI</a:t>
                      </a:r>
                    </a:p>
                  </a:txBody>
                  <a:tcPr marL="65158" marR="651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   FERIE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58" marR="651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Installation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Et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Sortie dans Corbie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Jeux de plein air 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58" marR="651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PISCINE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58" marR="651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Médiathèque</a:t>
                      </a:r>
                    </a:p>
                  </a:txBody>
                  <a:tcPr marL="65158" marR="651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RETOUR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CAMPING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58" marR="65158" marT="0" marB="0"/>
                </a:tc>
                <a:extLst>
                  <a:ext uri="{0D108BD9-81ED-4DB2-BD59-A6C34878D82A}">
                    <a16:rowId xmlns:a16="http://schemas.microsoft.com/office/drawing/2014/main" val="1391290861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C52AB904-CFF8-47FE-8FBA-27FF17FD98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3492" y="283142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GROUPE DES MOYENS 6/8 ANS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874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013FBC-FD50-4018-954C-8C8C97705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248322" cy="355637"/>
          </a:xfrm>
        </p:spPr>
        <p:txBody>
          <a:bodyPr>
            <a:normAutofit fontScale="90000"/>
          </a:bodyPr>
          <a:lstStyle/>
          <a:p>
            <a:r>
              <a:rPr lang="fr-FR" dirty="0"/>
              <a:t>.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F3C1B6B8-C69B-48DA-BA8E-95F9595C35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7125453"/>
              </p:ext>
            </p:extLst>
          </p:nvPr>
        </p:nvGraphicFramePr>
        <p:xfrm>
          <a:off x="1723614" y="148555"/>
          <a:ext cx="9787066" cy="31564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30947">
                  <a:extLst>
                    <a:ext uri="{9D8B030D-6E8A-4147-A177-3AD203B41FA5}">
                      <a16:colId xmlns:a16="http://schemas.microsoft.com/office/drawing/2014/main" val="1412893337"/>
                    </a:ext>
                  </a:extLst>
                </a:gridCol>
                <a:gridCol w="1630947">
                  <a:extLst>
                    <a:ext uri="{9D8B030D-6E8A-4147-A177-3AD203B41FA5}">
                      <a16:colId xmlns:a16="http://schemas.microsoft.com/office/drawing/2014/main" val="164492618"/>
                    </a:ext>
                  </a:extLst>
                </a:gridCol>
                <a:gridCol w="1630947">
                  <a:extLst>
                    <a:ext uri="{9D8B030D-6E8A-4147-A177-3AD203B41FA5}">
                      <a16:colId xmlns:a16="http://schemas.microsoft.com/office/drawing/2014/main" val="2325891172"/>
                    </a:ext>
                  </a:extLst>
                </a:gridCol>
                <a:gridCol w="1630947">
                  <a:extLst>
                    <a:ext uri="{9D8B030D-6E8A-4147-A177-3AD203B41FA5}">
                      <a16:colId xmlns:a16="http://schemas.microsoft.com/office/drawing/2014/main" val="1028032668"/>
                    </a:ext>
                  </a:extLst>
                </a:gridCol>
                <a:gridCol w="1631639">
                  <a:extLst>
                    <a:ext uri="{9D8B030D-6E8A-4147-A177-3AD203B41FA5}">
                      <a16:colId xmlns:a16="http://schemas.microsoft.com/office/drawing/2014/main" val="2958248590"/>
                    </a:ext>
                  </a:extLst>
                </a:gridCol>
                <a:gridCol w="1631639">
                  <a:extLst>
                    <a:ext uri="{9D8B030D-6E8A-4147-A177-3AD203B41FA5}">
                      <a16:colId xmlns:a16="http://schemas.microsoft.com/office/drawing/2014/main" val="217913765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LUNDI 21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MARDI 22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MERCREDI 23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JEUDI 24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VENDREDI 25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2102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matin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9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9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Activités diverses réalisées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par l’équipe d’animation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SORTIE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AILLY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SUR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NOYE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9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Répétons avant que le ciel ne nous tombe sur la tête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(Répétition pour le spectacle)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Sortie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Terrain jeux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9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Préparation costumes pour la clôture du centre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Et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                      jeux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7287180"/>
                  </a:ext>
                </a:extLst>
              </a:tr>
              <a:tr h="259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REPAS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PIQUE NIQUE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REPAS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PIQUE NIQUE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REPAS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810797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Apres midi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Les gaulois et les romains s’affrontent 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La pétanque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           PARC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AVENTURE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ACCROBRANCHE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u="sng">
                          <a:effectLst/>
                        </a:rPr>
                        <a:t>JEU</a:t>
                      </a:r>
                      <a:endParaRPr lang="fr-FR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« L’attaque des légionnaires de Jules César »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Parc du vélodrome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Albert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Activités diverses réalisées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par l’équipe d’animation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96506986"/>
                  </a:ext>
                </a:extLst>
              </a:tr>
            </a:tbl>
          </a:graphicData>
        </a:graphic>
      </p:graphicFrame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8309E980-824D-442D-8A2E-1FDAB3230C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698645"/>
              </p:ext>
            </p:extLst>
          </p:nvPr>
        </p:nvGraphicFramePr>
        <p:xfrm>
          <a:off x="1723614" y="3745011"/>
          <a:ext cx="9787066" cy="29644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30947">
                  <a:extLst>
                    <a:ext uri="{9D8B030D-6E8A-4147-A177-3AD203B41FA5}">
                      <a16:colId xmlns:a16="http://schemas.microsoft.com/office/drawing/2014/main" val="1215426143"/>
                    </a:ext>
                  </a:extLst>
                </a:gridCol>
                <a:gridCol w="1630947">
                  <a:extLst>
                    <a:ext uri="{9D8B030D-6E8A-4147-A177-3AD203B41FA5}">
                      <a16:colId xmlns:a16="http://schemas.microsoft.com/office/drawing/2014/main" val="2070151669"/>
                    </a:ext>
                  </a:extLst>
                </a:gridCol>
                <a:gridCol w="1630947">
                  <a:extLst>
                    <a:ext uri="{9D8B030D-6E8A-4147-A177-3AD203B41FA5}">
                      <a16:colId xmlns:a16="http://schemas.microsoft.com/office/drawing/2014/main" val="2411731810"/>
                    </a:ext>
                  </a:extLst>
                </a:gridCol>
                <a:gridCol w="1630947">
                  <a:extLst>
                    <a:ext uri="{9D8B030D-6E8A-4147-A177-3AD203B41FA5}">
                      <a16:colId xmlns:a16="http://schemas.microsoft.com/office/drawing/2014/main" val="2025355902"/>
                    </a:ext>
                  </a:extLst>
                </a:gridCol>
                <a:gridCol w="1631639">
                  <a:extLst>
                    <a:ext uri="{9D8B030D-6E8A-4147-A177-3AD203B41FA5}">
                      <a16:colId xmlns:a16="http://schemas.microsoft.com/office/drawing/2014/main" val="358826105"/>
                    </a:ext>
                  </a:extLst>
                </a:gridCol>
                <a:gridCol w="1631639">
                  <a:extLst>
                    <a:ext uri="{9D8B030D-6E8A-4147-A177-3AD203B41FA5}">
                      <a16:colId xmlns:a16="http://schemas.microsoft.com/office/drawing/2014/main" val="408175137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</a:rPr>
                        <a:t>LUNDI 28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</a:rPr>
                        <a:t>MARDI 29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</a:rPr>
                        <a:t>MERCREDI 30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</a:rPr>
                        <a:t>JEUDI 31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</a:rPr>
                        <a:t>VENDREDI 1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96330269"/>
                  </a:ext>
                </a:extLst>
              </a:tr>
              <a:tr h="9556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</a:rPr>
                        <a:t>MATIN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GRAND JEU</a:t>
                      </a:r>
                      <a:endParaRPr lang="fr-FR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AU</a:t>
                      </a:r>
                      <a:endParaRPr lang="fr-FR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STADE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</a:rPr>
                        <a:t>Répétons avant que le ciel ne nous tombe sur la tête</a:t>
                      </a:r>
                      <a:endParaRPr lang="fr-FR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(Répétition pour le spectacle)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VOYAGE</a:t>
                      </a:r>
                      <a:endParaRPr lang="fr-FR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DE FIN</a:t>
                      </a:r>
                      <a:endParaRPr lang="fr-FR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CENTRE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</a:rPr>
                        <a:t>Activités diverses réalisées</a:t>
                      </a:r>
                      <a:endParaRPr lang="fr-FR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</a:rPr>
                        <a:t>par l’équipe d’animation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Préparation du banquet</a:t>
                      </a:r>
                      <a:endParaRPr lang="fr-FR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Fin de centre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779154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</a:rPr>
                        <a:t>        PIQUE NIQUE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</a:rPr>
                        <a:t>          REPAS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</a:rPr>
                        <a:t>     PIQUE NIQUE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</a:rPr>
                        <a:t>           REPAS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</a:rPr>
                        <a:t>BARBECUE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212028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</a:rPr>
                        <a:t>APRES MIDI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Mission </a:t>
                      </a:r>
                      <a:endParaRPr lang="fr-FR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Cléopâtre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</a:rPr>
                        <a:t>Relais sportif </a:t>
                      </a:r>
                      <a:endParaRPr lang="fr-FR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</a:rPr>
                        <a:t>qui sera le plus rapide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PARC ST</a:t>
                      </a:r>
                      <a:endParaRPr lang="fr-FR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PAUL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</a:rPr>
                        <a:t>Le tour de Gaulle</a:t>
                      </a:r>
                      <a:endParaRPr lang="fr-FR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</a:rPr>
                        <a:t>(Chasse aux trésors)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dirty="0">
                          <a:effectLst/>
                        </a:rPr>
                        <a:t>GRAND JEU AVEC TOUS</a:t>
                      </a:r>
                      <a:endParaRPr lang="fr-FR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dirty="0">
                          <a:effectLst/>
                        </a:rPr>
                        <a:t>LES ENFANTS DU CENTRE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2671998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34DE5AE6-67BA-4BAE-ADD5-9BC1A2912A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361" y="33243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GROUPE DES MOYENS 6/8 ANS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322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7A2AD9-D733-4064-BBF8-ADCEE6BC8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226807" cy="334122"/>
          </a:xfrm>
        </p:spPr>
        <p:txBody>
          <a:bodyPr>
            <a:normAutofit fontScale="90000"/>
          </a:bodyPr>
          <a:lstStyle/>
          <a:p>
            <a:r>
              <a:rPr lang="fr-FR" dirty="0"/>
              <a:t>.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966EFF83-812F-43E2-B69E-1DA4B248C6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218170"/>
              </p:ext>
            </p:extLst>
          </p:nvPr>
        </p:nvGraphicFramePr>
        <p:xfrm>
          <a:off x="1585222" y="249886"/>
          <a:ext cx="9768578" cy="28980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7446">
                  <a:extLst>
                    <a:ext uri="{9D8B030D-6E8A-4147-A177-3AD203B41FA5}">
                      <a16:colId xmlns:a16="http://schemas.microsoft.com/office/drawing/2014/main" val="2971626225"/>
                    </a:ext>
                  </a:extLst>
                </a:gridCol>
                <a:gridCol w="1726121">
                  <a:extLst>
                    <a:ext uri="{9D8B030D-6E8A-4147-A177-3AD203B41FA5}">
                      <a16:colId xmlns:a16="http://schemas.microsoft.com/office/drawing/2014/main" val="2744070902"/>
                    </a:ext>
                  </a:extLst>
                </a:gridCol>
                <a:gridCol w="1611836">
                  <a:extLst>
                    <a:ext uri="{9D8B030D-6E8A-4147-A177-3AD203B41FA5}">
                      <a16:colId xmlns:a16="http://schemas.microsoft.com/office/drawing/2014/main" val="4283255743"/>
                    </a:ext>
                  </a:extLst>
                </a:gridCol>
                <a:gridCol w="1599293">
                  <a:extLst>
                    <a:ext uri="{9D8B030D-6E8A-4147-A177-3AD203B41FA5}">
                      <a16:colId xmlns:a16="http://schemas.microsoft.com/office/drawing/2014/main" val="1393313734"/>
                    </a:ext>
                  </a:extLst>
                </a:gridCol>
                <a:gridCol w="1604868">
                  <a:extLst>
                    <a:ext uri="{9D8B030D-6E8A-4147-A177-3AD203B41FA5}">
                      <a16:colId xmlns:a16="http://schemas.microsoft.com/office/drawing/2014/main" val="3555251575"/>
                    </a:ext>
                  </a:extLst>
                </a:gridCol>
                <a:gridCol w="1639014">
                  <a:extLst>
                    <a:ext uri="{9D8B030D-6E8A-4147-A177-3AD203B41FA5}">
                      <a16:colId xmlns:a16="http://schemas.microsoft.com/office/drawing/2014/main" val="2228754079"/>
                    </a:ext>
                  </a:extLst>
                </a:gridCol>
              </a:tblGrid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LUNDI 7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MARDI 8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MERCREDI 9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JEUDI 10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VENDREDI 11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59629142"/>
                  </a:ext>
                </a:extLst>
              </a:tr>
              <a:tr h="11512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MATIN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fr-FR" sz="1000">
                          <a:effectLst/>
                        </a:rPr>
                        <a:t>Présentation du thème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fr-FR" sz="1000">
                          <a:effectLst/>
                        </a:rPr>
                        <a:t>Décoration de la salle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000">
                          <a:effectLst/>
                        </a:rPr>
                        <a:t>Jeux de présentation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SORTIE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           AILLY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SUR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            NOYE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Finir les décorations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u="sng">
                          <a:effectLst/>
                        </a:rPr>
                        <a:t>Jeu :</a:t>
                      </a:r>
                      <a:r>
                        <a:rPr lang="fr-FR" sz="1000">
                          <a:effectLst/>
                        </a:rPr>
                        <a:t>  Les gaulois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font du golf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u="sng">
                          <a:effectLst/>
                        </a:rPr>
                        <a:t>Grand jeu</a:t>
                      </a:r>
                      <a:endParaRPr lang="fr-FR" sz="1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Au stade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Répétons avant que le ciel ne nous tombe sur la tête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(Répétition pour le spectacle)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84496012"/>
                  </a:ext>
                </a:extLst>
              </a:tr>
              <a:tr h="1892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REPAS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Pique-nique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REPAS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Pique-nique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REPAS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10579567"/>
                  </a:ext>
                </a:extLst>
              </a:tr>
              <a:tr h="11550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APRES -MIDI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000" dirty="0">
                          <a:effectLst/>
                        </a:rPr>
                        <a:t>L’entrainement à la gauloise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(Épreuves sportives)</a:t>
                      </a:r>
                    </a:p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000" dirty="0">
                          <a:effectLst/>
                        </a:rPr>
                        <a:t>Activités diverses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         PARC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AVENTURE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Balade suspendue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« Eau » secours les romains nous attaquent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(Jeux d’eau suivant la météo)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              Les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8 travaux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D’Astérix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Jeu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    « Retrouvons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           la lyre d’</a:t>
                      </a:r>
                      <a:r>
                        <a:rPr lang="fr-FR" sz="1000" dirty="0" err="1">
                          <a:effectLst/>
                        </a:rPr>
                        <a:t>Assurancetourix</a:t>
                      </a:r>
                      <a:r>
                        <a:rPr lang="fr-FR" sz="1000" dirty="0">
                          <a:effectLst/>
                        </a:rPr>
                        <a:t> »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1463837"/>
                  </a:ext>
                </a:extLst>
              </a:tr>
            </a:tbl>
          </a:graphicData>
        </a:graphic>
      </p:graphicFrame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8567B920-C4B3-443D-A12D-0B583B2747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9911585"/>
              </p:ext>
            </p:extLst>
          </p:nvPr>
        </p:nvGraphicFramePr>
        <p:xfrm>
          <a:off x="1585223" y="3429000"/>
          <a:ext cx="9768578" cy="30779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8091">
                  <a:extLst>
                    <a:ext uri="{9D8B030D-6E8A-4147-A177-3AD203B41FA5}">
                      <a16:colId xmlns:a16="http://schemas.microsoft.com/office/drawing/2014/main" val="655582263"/>
                    </a:ext>
                  </a:extLst>
                </a:gridCol>
                <a:gridCol w="1629260">
                  <a:extLst>
                    <a:ext uri="{9D8B030D-6E8A-4147-A177-3AD203B41FA5}">
                      <a16:colId xmlns:a16="http://schemas.microsoft.com/office/drawing/2014/main" val="3565270067"/>
                    </a:ext>
                  </a:extLst>
                </a:gridCol>
                <a:gridCol w="1643221">
                  <a:extLst>
                    <a:ext uri="{9D8B030D-6E8A-4147-A177-3AD203B41FA5}">
                      <a16:colId xmlns:a16="http://schemas.microsoft.com/office/drawing/2014/main" val="656165728"/>
                    </a:ext>
                  </a:extLst>
                </a:gridCol>
                <a:gridCol w="1630656">
                  <a:extLst>
                    <a:ext uri="{9D8B030D-6E8A-4147-A177-3AD203B41FA5}">
                      <a16:colId xmlns:a16="http://schemas.microsoft.com/office/drawing/2014/main" val="461287426"/>
                    </a:ext>
                  </a:extLst>
                </a:gridCol>
                <a:gridCol w="1623675">
                  <a:extLst>
                    <a:ext uri="{9D8B030D-6E8A-4147-A177-3AD203B41FA5}">
                      <a16:colId xmlns:a16="http://schemas.microsoft.com/office/drawing/2014/main" val="3604075176"/>
                    </a:ext>
                  </a:extLst>
                </a:gridCol>
                <a:gridCol w="1623675">
                  <a:extLst>
                    <a:ext uri="{9D8B030D-6E8A-4147-A177-3AD203B41FA5}">
                      <a16:colId xmlns:a16="http://schemas.microsoft.com/office/drawing/2014/main" val="259358563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LUNDI 14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MARDI 15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MERCREDI 16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JEUDI 17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VENDREDI 18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9980215"/>
                  </a:ext>
                </a:extLst>
              </a:tr>
              <a:tr h="450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MATIN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   FERIE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Répétons avant que le ciel ne nous tombe sur la tête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(Répétition pour le spectacle)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SORTIE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A CORBIE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Jeu de plein air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Activités diverses réalisées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par l’équipe d’animation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Parcours des petits gaulois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(Trottinettes et draisiennes)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798908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              REPAS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Pique-nique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              REPAS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           REPAS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5705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APRES -MIDI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0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   FERIE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JEU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Le lancer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D’ORDRALPHABETIX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(Jeu d’adresse)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Médiathèque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Corbie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(Camping pour les petits)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Retour de nos petits campeurs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u="sng">
                          <a:effectLst/>
                        </a:rPr>
                        <a:t>Jeu</a:t>
                      </a:r>
                      <a:endParaRPr lang="fr-FR" sz="1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Capture de Cléopâtre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            </a:t>
                      </a:r>
                      <a:r>
                        <a:rPr lang="fr-FR" sz="1000" u="sng" dirty="0">
                          <a:effectLst/>
                        </a:rPr>
                        <a:t>Jeu</a:t>
                      </a:r>
                      <a:endParaRPr lang="fr-FR" sz="1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Qui a volé la potion magique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17295692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1346DBBD-5272-498D-9EB8-D533BCCB37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1603" y="306055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GROUPE MATERNELLES 3/5 ANS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610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F2BC79-BC6C-4FC1-A01E-46E75CB4A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269838" cy="441699"/>
          </a:xfrm>
        </p:spPr>
        <p:txBody>
          <a:bodyPr>
            <a:normAutofit fontScale="90000"/>
          </a:bodyPr>
          <a:lstStyle/>
          <a:p>
            <a:r>
              <a:rPr lang="fr-FR" dirty="0"/>
              <a:t>.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4C4612E7-5E0A-4170-A566-A349ECCB56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8701695"/>
              </p:ext>
            </p:extLst>
          </p:nvPr>
        </p:nvGraphicFramePr>
        <p:xfrm>
          <a:off x="1702099" y="50755"/>
          <a:ext cx="9905402" cy="27757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0667">
                  <a:extLst>
                    <a:ext uri="{9D8B030D-6E8A-4147-A177-3AD203B41FA5}">
                      <a16:colId xmlns:a16="http://schemas.microsoft.com/office/drawing/2014/main" val="3958128023"/>
                    </a:ext>
                  </a:extLst>
                </a:gridCol>
                <a:gridCol w="1650667">
                  <a:extLst>
                    <a:ext uri="{9D8B030D-6E8A-4147-A177-3AD203B41FA5}">
                      <a16:colId xmlns:a16="http://schemas.microsoft.com/office/drawing/2014/main" val="1214916993"/>
                    </a:ext>
                  </a:extLst>
                </a:gridCol>
                <a:gridCol w="1650667">
                  <a:extLst>
                    <a:ext uri="{9D8B030D-6E8A-4147-A177-3AD203B41FA5}">
                      <a16:colId xmlns:a16="http://schemas.microsoft.com/office/drawing/2014/main" val="2822745755"/>
                    </a:ext>
                  </a:extLst>
                </a:gridCol>
                <a:gridCol w="1650667">
                  <a:extLst>
                    <a:ext uri="{9D8B030D-6E8A-4147-A177-3AD203B41FA5}">
                      <a16:colId xmlns:a16="http://schemas.microsoft.com/office/drawing/2014/main" val="4208132205"/>
                    </a:ext>
                  </a:extLst>
                </a:gridCol>
                <a:gridCol w="1651367">
                  <a:extLst>
                    <a:ext uri="{9D8B030D-6E8A-4147-A177-3AD203B41FA5}">
                      <a16:colId xmlns:a16="http://schemas.microsoft.com/office/drawing/2014/main" val="535230518"/>
                    </a:ext>
                  </a:extLst>
                </a:gridCol>
                <a:gridCol w="1651367">
                  <a:extLst>
                    <a:ext uri="{9D8B030D-6E8A-4147-A177-3AD203B41FA5}">
                      <a16:colId xmlns:a16="http://schemas.microsoft.com/office/drawing/2014/main" val="14986615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LUNDI 21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MARDI 22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MERCREDI 23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JEUDI 24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VENDREDI 25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105477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matin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0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Grand jeu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Au stade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Répétons avant que le ciel ne nous tombe sur la tête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(Répétition pour le spectacle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SORTIE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        ZOO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Activités diverses réalisées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par l’équipe d’animation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Préparation costumes pour la clôture du centre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Et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jeux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278124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Pique-nique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REPAS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Pique-nique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REPAS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REPAS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8022317"/>
                  </a:ext>
                </a:extLst>
              </a:tr>
              <a:tr h="8077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Apres midi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Les 6 travaux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D’Astérix et d’Obélix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« Eau » secours les romains nous attaquent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(Jeux d’eau suivant la météo)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AMIENS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u="sng">
                          <a:effectLst/>
                        </a:rPr>
                        <a:t>JEU</a:t>
                      </a:r>
                      <a:endParaRPr lang="fr-FR" sz="1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La chasse aux sangliers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u="sng" dirty="0">
                          <a:effectLst/>
                        </a:rPr>
                        <a:t>Jeu</a:t>
                      </a:r>
                      <a:endParaRPr lang="fr-FR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Les Romains envahissent la gaulle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7565490"/>
                  </a:ext>
                </a:extLst>
              </a:tr>
            </a:tbl>
          </a:graphicData>
        </a:graphic>
      </p:graphicFrame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179DA8C2-EF91-41AF-89C4-64883DCABE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2593375"/>
              </p:ext>
            </p:extLst>
          </p:nvPr>
        </p:nvGraphicFramePr>
        <p:xfrm>
          <a:off x="1788159" y="3480099"/>
          <a:ext cx="9905402" cy="29509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0667">
                  <a:extLst>
                    <a:ext uri="{9D8B030D-6E8A-4147-A177-3AD203B41FA5}">
                      <a16:colId xmlns:a16="http://schemas.microsoft.com/office/drawing/2014/main" val="3882907360"/>
                    </a:ext>
                  </a:extLst>
                </a:gridCol>
                <a:gridCol w="1650667">
                  <a:extLst>
                    <a:ext uri="{9D8B030D-6E8A-4147-A177-3AD203B41FA5}">
                      <a16:colId xmlns:a16="http://schemas.microsoft.com/office/drawing/2014/main" val="1907001536"/>
                    </a:ext>
                  </a:extLst>
                </a:gridCol>
                <a:gridCol w="1650667">
                  <a:extLst>
                    <a:ext uri="{9D8B030D-6E8A-4147-A177-3AD203B41FA5}">
                      <a16:colId xmlns:a16="http://schemas.microsoft.com/office/drawing/2014/main" val="280258805"/>
                    </a:ext>
                  </a:extLst>
                </a:gridCol>
                <a:gridCol w="1650667">
                  <a:extLst>
                    <a:ext uri="{9D8B030D-6E8A-4147-A177-3AD203B41FA5}">
                      <a16:colId xmlns:a16="http://schemas.microsoft.com/office/drawing/2014/main" val="109329984"/>
                    </a:ext>
                  </a:extLst>
                </a:gridCol>
                <a:gridCol w="1651367">
                  <a:extLst>
                    <a:ext uri="{9D8B030D-6E8A-4147-A177-3AD203B41FA5}">
                      <a16:colId xmlns:a16="http://schemas.microsoft.com/office/drawing/2014/main" val="2198796987"/>
                    </a:ext>
                  </a:extLst>
                </a:gridCol>
                <a:gridCol w="1651367">
                  <a:extLst>
                    <a:ext uri="{9D8B030D-6E8A-4147-A177-3AD203B41FA5}">
                      <a16:colId xmlns:a16="http://schemas.microsoft.com/office/drawing/2014/main" val="312931475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LUNDI 28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MARDI 29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MERCREDI 30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JEUDI 31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VENDREDI 1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94390920"/>
                  </a:ext>
                </a:extLst>
              </a:tr>
              <a:tr h="5790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matin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GRAND JEU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AU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STADE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Activités diverses réalisées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par l’équipe d’animation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VOYAGE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DE FIN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CENTRE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Répétons avant que le ciel ne nous tombe sur la tête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(Répétition pour le spectacle)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Préparation du banquet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Fin de centre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7010931"/>
                  </a:ext>
                </a:extLst>
              </a:tr>
              <a:tr h="463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Pique-nique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REPAS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Pique-nique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REPAS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BARBECUE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69934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Apres midi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Combat des gladiateurs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Apres midi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Parc du vélodrome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Albert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PARC ST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PAUL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« Eau » secours les romains nous attaquent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(Jeux d’eau suivant la météo)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GRAND JEU AVEC TOUS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LES ENFANTS DU CENTRE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51609943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CFF510E4-CAA4-4752-9BB8-36C7672EAB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3750" y="302289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GROUPE MATERNELLES 3/5 ANS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776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ED7C04-5C9B-4AB4-B5FC-7772AF7B5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5884"/>
            <a:ext cx="323626" cy="592306"/>
          </a:xfrm>
        </p:spPr>
        <p:txBody>
          <a:bodyPr>
            <a:normAutofit/>
          </a:bodyPr>
          <a:lstStyle/>
          <a:p>
            <a:r>
              <a:rPr lang="fr-FR" sz="1000" dirty="0"/>
              <a:t>.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6D085B01-B240-4FF1-90E8-22DD15C69E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787529"/>
              </p:ext>
            </p:extLst>
          </p:nvPr>
        </p:nvGraphicFramePr>
        <p:xfrm>
          <a:off x="2014070" y="43439"/>
          <a:ext cx="9701007" cy="30779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1751">
                  <a:extLst>
                    <a:ext uri="{9D8B030D-6E8A-4147-A177-3AD203B41FA5}">
                      <a16:colId xmlns:a16="http://schemas.microsoft.com/office/drawing/2014/main" val="1092406639"/>
                    </a:ext>
                  </a:extLst>
                </a:gridCol>
                <a:gridCol w="1627695">
                  <a:extLst>
                    <a:ext uri="{9D8B030D-6E8A-4147-A177-3AD203B41FA5}">
                      <a16:colId xmlns:a16="http://schemas.microsoft.com/office/drawing/2014/main" val="3728947881"/>
                    </a:ext>
                  </a:extLst>
                </a:gridCol>
                <a:gridCol w="1655220">
                  <a:extLst>
                    <a:ext uri="{9D8B030D-6E8A-4147-A177-3AD203B41FA5}">
                      <a16:colId xmlns:a16="http://schemas.microsoft.com/office/drawing/2014/main" val="4263930265"/>
                    </a:ext>
                  </a:extLst>
                </a:gridCol>
                <a:gridCol w="1573134">
                  <a:extLst>
                    <a:ext uri="{9D8B030D-6E8A-4147-A177-3AD203B41FA5}">
                      <a16:colId xmlns:a16="http://schemas.microsoft.com/office/drawing/2014/main" val="2156333940"/>
                    </a:ext>
                  </a:extLst>
                </a:gridCol>
                <a:gridCol w="1611058">
                  <a:extLst>
                    <a:ext uri="{9D8B030D-6E8A-4147-A177-3AD203B41FA5}">
                      <a16:colId xmlns:a16="http://schemas.microsoft.com/office/drawing/2014/main" val="2892039540"/>
                    </a:ext>
                  </a:extLst>
                </a:gridCol>
                <a:gridCol w="1622149">
                  <a:extLst>
                    <a:ext uri="{9D8B030D-6E8A-4147-A177-3AD203B41FA5}">
                      <a16:colId xmlns:a16="http://schemas.microsoft.com/office/drawing/2014/main" val="144166005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Semaine 1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LUNDI 7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MARDI 8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MERCREDI 9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JEUDI 10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VENDREDI 11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965809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MATIN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 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        Départ </a:t>
                      </a:r>
                    </a:p>
                    <a:p>
                      <a:pPr marL="457200">
                        <a:lnSpc>
                          <a:spcPct val="115000"/>
                        </a:lnSpc>
                      </a:pPr>
                      <a:r>
                        <a:rPr lang="fr-FR" sz="1000">
                          <a:effectLst/>
                        </a:rPr>
                        <a:t>A vélo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            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« EAU » secours les romains nous attaquent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(Jeux d’eau suivant la météo)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BATAILLE DES CAMPS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     (Jeu de la citadelle)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MULTISPORTS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Activités diverses réalisées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par l’équipe d’animation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821681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        PIQUE NIQUE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                            REPAS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         FAIT            AU        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                CAMPING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       XXXXXXXXXXXX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78746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APRES -MIDI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  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      Camping </a:t>
                      </a:r>
                    </a:p>
                    <a:p>
                      <a:pPr marL="457200">
                        <a:lnSpc>
                          <a:spcPct val="115000"/>
                        </a:lnSpc>
                      </a:pPr>
                      <a:r>
                        <a:rPr lang="fr-FR" sz="1000" dirty="0">
                          <a:effectLst/>
                        </a:rPr>
                        <a:t>Corbie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      BOWLING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VEILLEE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PISCINE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VEILLEE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Multisports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VEILLEE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Retour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Camping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77135419"/>
                  </a:ext>
                </a:extLst>
              </a:tr>
            </a:tbl>
          </a:graphicData>
        </a:graphic>
      </p:graphicFrame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F1FCD061-C759-4BA0-AFE8-759858992D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228541"/>
              </p:ext>
            </p:extLst>
          </p:nvPr>
        </p:nvGraphicFramePr>
        <p:xfrm>
          <a:off x="2014070" y="3351513"/>
          <a:ext cx="9701008" cy="33802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6606">
                  <a:extLst>
                    <a:ext uri="{9D8B030D-6E8A-4147-A177-3AD203B41FA5}">
                      <a16:colId xmlns:a16="http://schemas.microsoft.com/office/drawing/2014/main" val="2713790024"/>
                    </a:ext>
                  </a:extLst>
                </a:gridCol>
                <a:gridCol w="1616606">
                  <a:extLst>
                    <a:ext uri="{9D8B030D-6E8A-4147-A177-3AD203B41FA5}">
                      <a16:colId xmlns:a16="http://schemas.microsoft.com/office/drawing/2014/main" val="3533385996"/>
                    </a:ext>
                  </a:extLst>
                </a:gridCol>
                <a:gridCol w="1616606">
                  <a:extLst>
                    <a:ext uri="{9D8B030D-6E8A-4147-A177-3AD203B41FA5}">
                      <a16:colId xmlns:a16="http://schemas.microsoft.com/office/drawing/2014/main" val="3729928633"/>
                    </a:ext>
                  </a:extLst>
                </a:gridCol>
                <a:gridCol w="1616606">
                  <a:extLst>
                    <a:ext uri="{9D8B030D-6E8A-4147-A177-3AD203B41FA5}">
                      <a16:colId xmlns:a16="http://schemas.microsoft.com/office/drawing/2014/main" val="3836800958"/>
                    </a:ext>
                  </a:extLst>
                </a:gridCol>
                <a:gridCol w="1617292">
                  <a:extLst>
                    <a:ext uri="{9D8B030D-6E8A-4147-A177-3AD203B41FA5}">
                      <a16:colId xmlns:a16="http://schemas.microsoft.com/office/drawing/2014/main" val="3119563700"/>
                    </a:ext>
                  </a:extLst>
                </a:gridCol>
                <a:gridCol w="1617292">
                  <a:extLst>
                    <a:ext uri="{9D8B030D-6E8A-4147-A177-3AD203B41FA5}">
                      <a16:colId xmlns:a16="http://schemas.microsoft.com/office/drawing/2014/main" val="364870204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Semaine 2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LUNDI 14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MARDI 15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MERCREDI 16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JEUDI 17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VENDREDI 18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546348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MATIN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b="1" dirty="0">
                          <a:effectLst/>
                        </a:rPr>
                        <a:t>   FERIE</a:t>
                      </a:r>
                      <a:endParaRPr lang="fr-FR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u="sng" dirty="0">
                          <a:effectLst/>
                        </a:rPr>
                        <a:t>GRAND JEU</a:t>
                      </a:r>
                      <a:endParaRPr lang="fr-FR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AU STADE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Activités diverses réalisées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par l’équipe d’animation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SORTIE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AILLY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SUR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NOYE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Répétons avant que le ciel ne nous tombe sur la tête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(Répétition pour le spectacle)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08580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b="1">
                          <a:effectLst/>
                        </a:rPr>
                        <a:t> </a:t>
                      </a:r>
                      <a:endParaRPr lang="fr-FR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        PIQUE NIQUE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REPAS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      PIQUE NIQUE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REPAS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66960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APRES -MIDI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b="1" dirty="0">
                          <a:effectLst/>
                        </a:rPr>
                        <a:t>   FERIE</a:t>
                      </a:r>
                      <a:endParaRPr lang="fr-FR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ASTERIX ET OBELIX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AUX JEUX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OLYMPIQUES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u="sng">
                          <a:effectLst/>
                        </a:rPr>
                        <a:t>JEU</a:t>
                      </a:r>
                      <a:endParaRPr lang="fr-FR" sz="1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Tous les chemins mènent à Rome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(Mille borne géant)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            PARC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AVENTURE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ACCROBRANCHE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u="sng" dirty="0">
                          <a:effectLst/>
                        </a:rPr>
                        <a:t>JEU</a:t>
                      </a:r>
                      <a:endParaRPr lang="fr-FR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u="none" strike="noStrike" dirty="0">
                          <a:effectLst/>
                        </a:rPr>
                        <a:t> </a:t>
                      </a:r>
                      <a:endParaRPr lang="fr-FR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TOUS LES CHEMINS MENENT A ROME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dirty="0">
                          <a:effectLst/>
                        </a:rPr>
                        <a:t>(Mille borne géant)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67769064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DB352C33-1452-4CEE-A53D-A150F1C628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013" y="300138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ACCUEIL DE JEUNES « COLLEGE »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3915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19CDB2-4209-464D-8692-E703BDFD7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62261" cy="420183"/>
          </a:xfrm>
        </p:spPr>
        <p:txBody>
          <a:bodyPr>
            <a:normAutofit/>
          </a:bodyPr>
          <a:lstStyle/>
          <a:p>
            <a:r>
              <a:rPr lang="fr-FR" sz="800" dirty="0"/>
              <a:t>,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C18FD439-84A0-4810-96EC-B8322A21C2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5597802"/>
              </p:ext>
            </p:extLst>
          </p:nvPr>
        </p:nvGraphicFramePr>
        <p:xfrm>
          <a:off x="1616225" y="61558"/>
          <a:ext cx="10158990" cy="30064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6226">
                  <a:extLst>
                    <a:ext uri="{9D8B030D-6E8A-4147-A177-3AD203B41FA5}">
                      <a16:colId xmlns:a16="http://schemas.microsoft.com/office/drawing/2014/main" val="2026978583"/>
                    </a:ext>
                  </a:extLst>
                </a:gridCol>
                <a:gridCol w="1697278">
                  <a:extLst>
                    <a:ext uri="{9D8B030D-6E8A-4147-A177-3AD203B41FA5}">
                      <a16:colId xmlns:a16="http://schemas.microsoft.com/office/drawing/2014/main" val="381300828"/>
                    </a:ext>
                  </a:extLst>
                </a:gridCol>
                <a:gridCol w="1706716">
                  <a:extLst>
                    <a:ext uri="{9D8B030D-6E8A-4147-A177-3AD203B41FA5}">
                      <a16:colId xmlns:a16="http://schemas.microsoft.com/office/drawing/2014/main" val="702534925"/>
                    </a:ext>
                  </a:extLst>
                </a:gridCol>
                <a:gridCol w="1695101">
                  <a:extLst>
                    <a:ext uri="{9D8B030D-6E8A-4147-A177-3AD203B41FA5}">
                      <a16:colId xmlns:a16="http://schemas.microsoft.com/office/drawing/2014/main" val="2438125641"/>
                    </a:ext>
                  </a:extLst>
                </a:gridCol>
                <a:gridCol w="1685664">
                  <a:extLst>
                    <a:ext uri="{9D8B030D-6E8A-4147-A177-3AD203B41FA5}">
                      <a16:colId xmlns:a16="http://schemas.microsoft.com/office/drawing/2014/main" val="1841300328"/>
                    </a:ext>
                  </a:extLst>
                </a:gridCol>
                <a:gridCol w="1698005">
                  <a:extLst>
                    <a:ext uri="{9D8B030D-6E8A-4147-A177-3AD203B41FA5}">
                      <a16:colId xmlns:a16="http://schemas.microsoft.com/office/drawing/2014/main" val="424781403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</a:rPr>
                        <a:t>Semaine 3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</a:rPr>
                        <a:t>LUNDI 21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</a:rPr>
                        <a:t>MARDI 22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</a:rPr>
                        <a:t>MERCREDI 23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</a:rPr>
                        <a:t>JEUDI 24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</a:rPr>
                        <a:t>VENDREDI 25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392625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</a:rPr>
                        <a:t>MATIN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>
                          <a:effectLst/>
                        </a:rPr>
                        <a:t>Départ</a:t>
                      </a:r>
                      <a:endParaRPr lang="fr-FR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>
                          <a:effectLst/>
                        </a:rPr>
                        <a:t>Camping</a:t>
                      </a:r>
                      <a:endParaRPr lang="fr-FR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>
                          <a:effectLst/>
                        </a:rPr>
                        <a:t>Lœuilly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COURSE D’ORIENTATION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>
                          <a:effectLst/>
                        </a:rPr>
                        <a:t>PADDLE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JEUX</a:t>
                      </a:r>
                      <a:endParaRPr lang="fr-FR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EN</a:t>
                      </a:r>
                      <a:endParaRPr lang="fr-FR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BOIS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</a:rPr>
                        <a:t>DESCENTE</a:t>
                      </a:r>
                      <a:endParaRPr lang="fr-FR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</a:rPr>
                        <a:t>DE LA RIVIERE</a:t>
                      </a:r>
                      <a:endParaRPr lang="fr-FR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</a:rPr>
                        <a:t>EN CANOE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552337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</a:rPr>
                        <a:t>PIQUE NIQUE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</a:rPr>
                        <a:t>REPAS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</a:rPr>
                        <a:t>FAIT             AU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</a:rPr>
                        <a:t>CAMPING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</a:rPr>
                        <a:t>XXXXXXXX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048806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</a:rPr>
                        <a:t>APRES MIDI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CANOE KAYAK</a:t>
                      </a:r>
                      <a:endParaRPr lang="fr-FR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VEILLEE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CANOE KAYAK</a:t>
                      </a:r>
                      <a:endParaRPr lang="fr-FR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VEILLEE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</a:rPr>
                        <a:t>Activités diverses réalisées par l’équipe d’animation</a:t>
                      </a:r>
                      <a:endParaRPr lang="fr-FR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VEILLEE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</a:rPr>
                        <a:t>Répétons avant que le ciel nous tombe sur la tête</a:t>
                      </a:r>
                      <a:endParaRPr lang="fr-FR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(Répétition pour Le spectacle)</a:t>
                      </a:r>
                      <a:endParaRPr lang="fr-FR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VEILLEE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Retour</a:t>
                      </a:r>
                      <a:endParaRPr lang="fr-FR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Camping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3581757"/>
                  </a:ext>
                </a:extLst>
              </a:tr>
            </a:tbl>
          </a:graphicData>
        </a:graphic>
      </p:graphicFrame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2075EDE5-728B-4802-8674-C6DACACA83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8103763"/>
              </p:ext>
            </p:extLst>
          </p:nvPr>
        </p:nvGraphicFramePr>
        <p:xfrm>
          <a:off x="1616225" y="3429000"/>
          <a:ext cx="10158989" cy="33097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88567">
                  <a:extLst>
                    <a:ext uri="{9D8B030D-6E8A-4147-A177-3AD203B41FA5}">
                      <a16:colId xmlns:a16="http://schemas.microsoft.com/office/drawing/2014/main" val="1517166432"/>
                    </a:ext>
                  </a:extLst>
                </a:gridCol>
                <a:gridCol w="1688567">
                  <a:extLst>
                    <a:ext uri="{9D8B030D-6E8A-4147-A177-3AD203B41FA5}">
                      <a16:colId xmlns:a16="http://schemas.microsoft.com/office/drawing/2014/main" val="199869383"/>
                    </a:ext>
                  </a:extLst>
                </a:gridCol>
                <a:gridCol w="1688567">
                  <a:extLst>
                    <a:ext uri="{9D8B030D-6E8A-4147-A177-3AD203B41FA5}">
                      <a16:colId xmlns:a16="http://schemas.microsoft.com/office/drawing/2014/main" val="305523237"/>
                    </a:ext>
                  </a:extLst>
                </a:gridCol>
                <a:gridCol w="1708894">
                  <a:extLst>
                    <a:ext uri="{9D8B030D-6E8A-4147-A177-3AD203B41FA5}">
                      <a16:colId xmlns:a16="http://schemas.microsoft.com/office/drawing/2014/main" val="392999883"/>
                    </a:ext>
                  </a:extLst>
                </a:gridCol>
                <a:gridCol w="1687841">
                  <a:extLst>
                    <a:ext uri="{9D8B030D-6E8A-4147-A177-3AD203B41FA5}">
                      <a16:colId xmlns:a16="http://schemas.microsoft.com/office/drawing/2014/main" val="3039081552"/>
                    </a:ext>
                  </a:extLst>
                </a:gridCol>
                <a:gridCol w="1696553">
                  <a:extLst>
                    <a:ext uri="{9D8B030D-6E8A-4147-A177-3AD203B41FA5}">
                      <a16:colId xmlns:a16="http://schemas.microsoft.com/office/drawing/2014/main" val="23528489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</a:rPr>
                        <a:t>Semaine 4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</a:rPr>
                        <a:t>LUNDI 28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</a:rPr>
                        <a:t>MARDI 29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</a:rPr>
                        <a:t>MERCREDI 30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</a:rPr>
                        <a:t>JEUDI 31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</a:rPr>
                        <a:t>VENDREDI 1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09306165"/>
                  </a:ext>
                </a:extLst>
              </a:tr>
              <a:tr h="10356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</a:rPr>
                        <a:t>Matin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dirty="0">
                          <a:effectLst/>
                        </a:rPr>
                        <a:t>SORTIE</a:t>
                      </a:r>
                      <a:endParaRPr lang="fr-FR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dirty="0">
                          <a:effectLst/>
                        </a:rPr>
                        <a:t>A LA MER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Activités diverses réalisées</a:t>
                      </a:r>
                      <a:endParaRPr lang="fr-FR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par l’équipe d’animation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      VOYAGE</a:t>
                      </a:r>
                      <a:endParaRPr lang="fr-FR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DE FIN</a:t>
                      </a:r>
                      <a:endParaRPr lang="fr-FR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CENTRE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</a:rPr>
                        <a:t>Répétons avant que le ciel ne nous tombe sur la tête</a:t>
                      </a:r>
                      <a:endParaRPr lang="fr-FR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</a:rPr>
                        <a:t>(Répétition pour le spectacle)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</a:rPr>
                        <a:t>Préparation du banquet</a:t>
                      </a:r>
                      <a:endParaRPr lang="fr-FR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</a:rPr>
                        <a:t>Fin de centre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251154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</a:rPr>
                        <a:t>PIQUE NIQUE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</a:rPr>
                        <a:t>REPAS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</a:rPr>
                        <a:t>PIQUE NIQUE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</a:rPr>
                        <a:t>REPAS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</a:rPr>
                        <a:t>BARBECUE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4516157"/>
                  </a:ext>
                </a:extLst>
              </a:tr>
              <a:tr h="7404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</a:rPr>
                        <a:t>Apres midi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</a:rPr>
                        <a:t>A</a:t>
                      </a:r>
                      <a:endParaRPr lang="fr-FR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</a:rPr>
                        <a:t>QUEND PLAGE</a:t>
                      </a:r>
                      <a:endParaRPr lang="fr-FR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</a:rPr>
                        <a:t>(Suivant la météo)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</a:rPr>
                        <a:t>« Eau » secours les romains nous attaquent</a:t>
                      </a:r>
                      <a:endParaRPr lang="fr-FR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</a:rPr>
                        <a:t>(Jeux d’eau suivant la météo)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PARC ST</a:t>
                      </a:r>
                      <a:endParaRPr lang="fr-FR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PAUL</a:t>
                      </a:r>
                      <a:endParaRPr lang="fr-FR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u="sng">
                          <a:effectLst/>
                        </a:rPr>
                        <a:t>JEU</a:t>
                      </a:r>
                      <a:endParaRPr lang="fr-FR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u="sng">
                          <a:effectLst/>
                        </a:rPr>
                        <a:t>« L’enquête d Idefix »</a:t>
                      </a:r>
                      <a:endParaRPr lang="fr-FR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u="sng">
                          <a:effectLst/>
                        </a:rPr>
                        <a:t>(Cluedo géant)</a:t>
                      </a:r>
                      <a:endParaRPr lang="fr-FR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dirty="0">
                          <a:effectLst/>
                        </a:rPr>
                        <a:t>GRAND JEU AVEC TOUS</a:t>
                      </a:r>
                      <a:endParaRPr lang="fr-FR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dirty="0">
                          <a:effectLst/>
                        </a:rPr>
                        <a:t>LES ENFANTS DU CENTRE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11315726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28057B4A-807C-4CD2-91E8-63C36C1986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6828" y="305409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ACCUEIL DE JEUNES « COLLEGE »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00125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1743</Words>
  <Application>Microsoft Office PowerPoint</Application>
  <PresentationFormat>Grand écran</PresentationFormat>
  <Paragraphs>847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Thème Office</vt:lpstr>
      <vt:lpstr>.</vt:lpstr>
      <vt:lpstr>.</vt:lpstr>
      <vt:lpstr>.</vt:lpstr>
      <vt:lpstr>.</vt:lpstr>
      <vt:lpstr>.</vt:lpstr>
      <vt:lpstr>.</vt:lpstr>
      <vt:lpstr>.</vt:lpstr>
      <vt:lpstr>,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</dc:title>
  <dc:creator>BERTRAND DUREZ</dc:creator>
  <cp:lastModifiedBy>BERTRAND DUREZ</cp:lastModifiedBy>
  <cp:revision>6</cp:revision>
  <dcterms:created xsi:type="dcterms:W3CDTF">2025-05-30T07:42:25Z</dcterms:created>
  <dcterms:modified xsi:type="dcterms:W3CDTF">2025-05-30T08:10:34Z</dcterms:modified>
</cp:coreProperties>
</file>